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Heebo Light" panose="020F0502020204030204" pitchFamily="2" charset="-79"/>
      <p:regular r:id="rId17"/>
    </p:embeddedFont>
    <p:embeddedFont>
      <p:font typeface="Montserrat" panose="020F0502020204030204" pitchFamily="2" charset="0"/>
      <p:regular r:id="rId18"/>
    </p:embeddedFont>
    <p:embeddedFont>
      <p:font typeface="Montserrat Light" panose="00000400000000000000" pitchFamily="2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993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0009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Exploratory Data Analysis on Amazon Prime Video Dataset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Presented by: Dinesh S – Aspiring Data Analyst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71449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You!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2865239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Let's Connect and Discuss Data!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6280190" y="516183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Feel free to reach out to me on LinkedIn!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779889"/>
            <a:ext cx="7556421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Looking forward to connecting! </a:t>
            </a:r>
            <a:r>
              <a:rPr lang="en-US" sz="1750" b="1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🚀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57187"/>
            <a:ext cx="1096637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Overview: Unlocking Prime Video Trends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3277791"/>
            <a:ext cx="6407944" cy="2694503"/>
          </a:xfrm>
          <a:prstGeom prst="roundRect">
            <a:avLst>
              <a:gd name="adj" fmla="val 3536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77791"/>
            <a:ext cx="121920" cy="269450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73004" y="3535085"/>
            <a:ext cx="41233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Objective: Catalog Deep Dive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73004" y="4025503"/>
            <a:ext cx="57714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Analyze the Amazon Prime Video catalog to uncover key content trends and patterns, guiding strategic decisions.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548" y="3277791"/>
            <a:ext cx="6408063" cy="2694503"/>
          </a:xfrm>
          <a:prstGeom prst="roundRect">
            <a:avLst>
              <a:gd name="adj" fmla="val 3536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3277791"/>
            <a:ext cx="121920" cy="269450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807762" y="3535085"/>
            <a:ext cx="33605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Business Questions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807762" y="4025503"/>
            <a:ext cx="57715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Movies vs. TV shows distribution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807762" y="4467701"/>
            <a:ext cx="57715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Most popular genres and ratings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7807762" y="4909899"/>
            <a:ext cx="57715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Yearly release trends and growth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7807762" y="5352098"/>
            <a:ext cx="57715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Country-level content contributions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6155"/>
            <a:ext cx="1147798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Understanding Our Data: The Prime Video Dataset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692354"/>
            <a:ext cx="6924437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Source: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75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amazon_prime_titles.csv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157413"/>
            <a:ext cx="69244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Size: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9,655 rows, 12 columns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2599611"/>
            <a:ext cx="69244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Key Features: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title, type, cast, director, country, rating, release_year, duration, listed_in (genres)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404711"/>
            <a:ext cx="69244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Time Period: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Content cataloged up to mid-2021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3846909"/>
            <a:ext cx="69244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Audience Context: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Amazon Prime Video serves over 200 million subscribers globally, making content strategy crucial.</a:t>
            </a: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249" y="1743432"/>
            <a:ext cx="5564862" cy="55648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13203"/>
            <a:ext cx="983349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Preparation: Ensuring Robust Analysis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83380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88851"/>
            <a:ext cx="4196358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363158"/>
            <a:ext cx="30499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Duplication Handling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853577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Identified and removed 10 duplicate entries to ensure data integrity.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16962" y="283380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3188851"/>
            <a:ext cx="4196358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16962" y="3363158"/>
            <a:ext cx="36268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Missing Value Imputation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16962" y="3853577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Addressed significant missing data in key columns: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5216962" y="471547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Director (30%), Cast (10%), Country (10%):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Filled with "Unavailable".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5216962" y="5520571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Rating (5%):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Replaced with 'TV-MA', the most frequently occurring rating.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9640133" y="283380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3211473"/>
            <a:ext cx="4196358" cy="3048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9640133" y="3363158"/>
            <a:ext cx="30839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Type Conversion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9640133" y="3853577"/>
            <a:ext cx="4196358" cy="748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Transformed </a:t>
            </a:r>
            <a:r>
              <a:rPr lang="en-US" sz="175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release_year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into an integer type for accurate chronological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6259" y="429220"/>
            <a:ext cx="6417350" cy="390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Content Breakdown: Movies vs. TV Shows</a:t>
            </a:r>
            <a:endParaRPr lang="en-US" sz="2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787" y="819388"/>
            <a:ext cx="9618867" cy="5253984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121509" y="6527756"/>
            <a:ext cx="156091" cy="156091"/>
          </a:xfrm>
          <a:prstGeom prst="roundRect">
            <a:avLst>
              <a:gd name="adj" fmla="val 11716"/>
            </a:avLst>
          </a:prstGeom>
          <a:solidFill>
            <a:srgbClr val="351575"/>
          </a:solidFill>
          <a:ln/>
        </p:spPr>
      </p:sp>
      <p:sp>
        <p:nvSpPr>
          <p:cNvPr id="5" name="Text 2"/>
          <p:cNvSpPr/>
          <p:nvPr/>
        </p:nvSpPr>
        <p:spPr>
          <a:xfrm>
            <a:off x="6436698" y="6538908"/>
            <a:ext cx="494228" cy="156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Movies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7246434" y="6486831"/>
            <a:ext cx="156091" cy="156091"/>
          </a:xfrm>
          <a:prstGeom prst="roundRect">
            <a:avLst>
              <a:gd name="adj" fmla="val 11716"/>
            </a:avLst>
          </a:prstGeom>
          <a:solidFill>
            <a:srgbClr val="8556E1"/>
          </a:solidFill>
          <a:ln/>
        </p:spPr>
      </p:sp>
      <p:sp>
        <p:nvSpPr>
          <p:cNvPr id="7" name="Text 4"/>
          <p:cNvSpPr/>
          <p:nvPr/>
        </p:nvSpPr>
        <p:spPr>
          <a:xfrm>
            <a:off x="7547491" y="6538909"/>
            <a:ext cx="692587" cy="156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TV Shows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22458" y="7160538"/>
            <a:ext cx="13537883" cy="499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Analysis reveals a significant disparity: </a:t>
            </a:r>
            <a:r>
              <a:rPr lang="en-US" sz="16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Movies dominate the catalog, accounting for approximately 81%</a:t>
            </a: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(7,800 titles) compared to TV Shows at 19% (1,855 titles). This highlights a clear focus on film content within Amazon Prime Video's library.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3703"/>
            <a:ext cx="660999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Genre and Rating Landscape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30981"/>
            <a:ext cx="6244709" cy="34969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88311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Drama, Comedy, and Action lead as the most prevalent genres, indicating a strong presence in these traditional categories.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521" y="2130981"/>
            <a:ext cx="6244709" cy="349698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99521" y="588311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TV-MA (32%), PG-13 (18%), and R (~12%) are the most frequent content ratings, suggesting a strong lean towards mature and young-adult audiences.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2252"/>
            <a:ext cx="844343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Production Trends &amp; Global Footprint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49529"/>
            <a:ext cx="6244709" cy="34969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701665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remarkable trend emerges with a </a:t>
            </a: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steep growth in content releases after 2015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, peaking around 2020-2021. This indicates a significant ramp-up in content acquisition and production in recent years.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521" y="1949529"/>
            <a:ext cx="6244709" cy="349698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99521" y="5701665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</a:t>
            </a: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United States leads significantly in content contributions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, followed by India and the United Kingdom. This reflects the primary markets for Amazon Prime Video's content strategy.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7474"/>
            <a:ext cx="947154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Strategic Implications for Content Growth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108240"/>
            <a:ext cx="6407944" cy="2403396"/>
          </a:xfrm>
          <a:prstGeom prst="roundRect">
            <a:avLst>
              <a:gd name="adj" fmla="val 6087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077760"/>
            <a:ext cx="6407944" cy="12192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1768078"/>
            <a:ext cx="680442" cy="6804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861614" y="193821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1051084" y="2675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Balance TV Shows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51084" y="3165634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Opportunity to expand TV show catalog to diversify offerings and appeal to broader audiences.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7428548" y="2108240"/>
            <a:ext cx="6408063" cy="2403396"/>
          </a:xfrm>
          <a:prstGeom prst="roundRect">
            <a:avLst>
              <a:gd name="adj" fmla="val 6087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2077760"/>
            <a:ext cx="6408063" cy="121920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2298" y="1768078"/>
            <a:ext cx="680442" cy="68044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496371" y="193821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7685842" y="2675215"/>
            <a:ext cx="41851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Regional Content Investment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685842" y="3165634"/>
            <a:ext cx="58934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Further investment in content from high-contributing regions like India, UK, and potentially Japan, to cater to local preferences.</a:t>
            </a:r>
            <a:endParaRPr lang="en-US" sz="1750" dirty="0"/>
          </a:p>
        </p:txBody>
      </p:sp>
      <p:sp>
        <p:nvSpPr>
          <p:cNvPr id="15" name="Shape 9"/>
          <p:cNvSpPr/>
          <p:nvPr/>
        </p:nvSpPr>
        <p:spPr>
          <a:xfrm>
            <a:off x="793790" y="5078611"/>
            <a:ext cx="6407944" cy="2403396"/>
          </a:xfrm>
          <a:prstGeom prst="roundRect">
            <a:avLst>
              <a:gd name="adj" fmla="val 6087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048131"/>
            <a:ext cx="6407944" cy="121920"/>
          </a:xfrm>
          <a:prstGeom prst="rect">
            <a:avLst/>
          </a:prstGeom>
        </p:spPr>
      </p:pic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4738449"/>
            <a:ext cx="680442" cy="680442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3861614" y="490859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1"/>
          <p:cNvSpPr/>
          <p:nvPr/>
        </p:nvSpPr>
        <p:spPr>
          <a:xfrm>
            <a:off x="1051084" y="5645587"/>
            <a:ext cx="29550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Genre Diversification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1051084" y="6136005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Explore and invest in niche genres beyond the dominant Drama and Comedy, attracting more diverse viewership.</a:t>
            </a:r>
            <a:endParaRPr lang="en-US" sz="1750" dirty="0"/>
          </a:p>
        </p:txBody>
      </p:sp>
      <p:sp>
        <p:nvSpPr>
          <p:cNvPr id="21" name="Shape 13"/>
          <p:cNvSpPr/>
          <p:nvPr/>
        </p:nvSpPr>
        <p:spPr>
          <a:xfrm>
            <a:off x="7428548" y="5078611"/>
            <a:ext cx="6408063" cy="2403396"/>
          </a:xfrm>
          <a:prstGeom prst="roundRect">
            <a:avLst>
              <a:gd name="adj" fmla="val 6087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5048131"/>
            <a:ext cx="6408063" cy="121920"/>
          </a:xfrm>
          <a:prstGeom prst="rect">
            <a:avLst/>
          </a:prstGeom>
        </p:spPr>
      </p:pic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2298" y="4738449"/>
            <a:ext cx="680442" cy="680442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10496371" y="490859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15"/>
          <p:cNvSpPr/>
          <p:nvPr/>
        </p:nvSpPr>
        <p:spPr>
          <a:xfrm>
            <a:off x="7685842" y="56455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Rating Alignment</a:t>
            </a:r>
            <a:endParaRPr lang="en-US" sz="2200" dirty="0"/>
          </a:p>
        </p:txBody>
      </p:sp>
      <p:sp>
        <p:nvSpPr>
          <p:cNvPr id="26" name="Text 16"/>
          <p:cNvSpPr/>
          <p:nvPr/>
        </p:nvSpPr>
        <p:spPr>
          <a:xfrm>
            <a:off x="7685842" y="6136005"/>
            <a:ext cx="58934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Focus on acquiring or producing more content with high-demand ratings (TV-MA, PG-13) to meet existing audience preferences.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92047"/>
            <a:ext cx="640770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Takeaways: Skills &amp; Tools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140988"/>
            <a:ext cx="31599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Demonstrates: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2213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Data Cleaning: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Proficient handling of duplicates and missing values.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2723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Exploratory Data Analysis (EDA):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Uncovering key trends and insights from raw data.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33233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Data Visualization: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Translating complex data into clear, actionable charts.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1409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Tools Utilized: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372213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Python: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Core language for analysis.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16433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Pandas: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For data manipulation and structuring.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60652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NumPy: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For numerical operations.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04872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Matplotlib &amp; Seaborn: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For creating compelling visualizations.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614</Words>
  <Application>Microsoft Office PowerPoint</Application>
  <PresentationFormat>Custom</PresentationFormat>
  <Paragraphs>75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Montserrat</vt:lpstr>
      <vt:lpstr>Montserrat Light</vt:lpstr>
      <vt:lpstr>Consolas</vt:lpstr>
      <vt:lpstr>Heebo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dinesh2121X@outlook.com</cp:lastModifiedBy>
  <cp:revision>2</cp:revision>
  <dcterms:created xsi:type="dcterms:W3CDTF">2025-09-01T09:10:59Z</dcterms:created>
  <dcterms:modified xsi:type="dcterms:W3CDTF">2025-09-01T09:19:07Z</dcterms:modified>
</cp:coreProperties>
</file>